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8" r:id="rId16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572" y="96"/>
      </p:cViewPr>
      <p:guideLst>
        <p:guide orient="horz" pos="2381"/>
        <p:guide pos="3175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8" name="Rectangle 2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13362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69" name="Rectangle 21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16625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/>
          </a:p>
        </p:txBody>
      </p:sp>
      <p:sp>
        <p:nvSpPr>
          <p:cNvPr id="2070" name="Rectangle 2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49613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1" name="Rectangle 23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49612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2" name="Rectangle 24"/>
          <p:cNvSpPr>
            <a:spLocks noGrp="1" noChangeArrowheads="1"/>
          </p:cNvSpPr>
          <p:nvPr>
            <p:ph type="ftr"/>
          </p:nvPr>
        </p:nvSpPr>
        <p:spPr bwMode="auto">
          <a:xfrm>
            <a:off x="0" y="10155238"/>
            <a:ext cx="324961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3" name="Rectangle 25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49612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26FCB75F-250A-43B1-9B36-8BFC410CE807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11D89B-6072-43F5-86B0-232A3FEC0758}" type="slidenum">
              <a:rPr lang="hu-HU" altLang="hu-HU"/>
              <a:pPr/>
              <a:t>1</a:t>
            </a:fld>
            <a:endParaRPr lang="hu-HU" altLang="hu-HU"/>
          </a:p>
        </p:txBody>
      </p:sp>
      <p:sp>
        <p:nvSpPr>
          <p:cNvPr id="163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299D3D-75A4-4728-ABA4-9621F644B815}" type="slidenum">
              <a:rPr lang="hu-HU" altLang="hu-HU"/>
              <a:pPr/>
              <a:t>10</a:t>
            </a:fld>
            <a:endParaRPr lang="hu-HU" altLang="hu-HU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3D76CE-13D5-43C9-B88E-272E0042DECB}" type="slidenum">
              <a:rPr lang="hu-HU" altLang="hu-HU"/>
              <a:pPr/>
              <a:t>11</a:t>
            </a:fld>
            <a:endParaRPr lang="hu-HU" altLang="hu-HU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7497DC-8754-467A-B2E3-076C4BE5116B}" type="slidenum">
              <a:rPr lang="hu-HU" altLang="hu-HU"/>
              <a:pPr/>
              <a:t>12</a:t>
            </a:fld>
            <a:endParaRPr lang="hu-HU" altLang="hu-HU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50B413-63D6-41EF-81D6-B5EC9DA85AD8}" type="slidenum">
              <a:rPr lang="hu-HU" altLang="hu-HU"/>
              <a:pPr/>
              <a:t>13</a:t>
            </a:fld>
            <a:endParaRPr lang="hu-HU" altLang="hu-HU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50B413-63D6-41EF-81D6-B5EC9DA85AD8}" type="slidenum">
              <a:rPr lang="hu-HU" altLang="hu-HU"/>
              <a:pPr/>
              <a:t>14</a:t>
            </a:fld>
            <a:endParaRPr lang="hu-HU" altLang="hu-HU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522816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EADCA2-BE5E-4061-87DF-98E7A2CE94B6}" type="slidenum">
              <a:rPr lang="hu-HU" altLang="hu-HU"/>
              <a:pPr/>
              <a:t>15</a:t>
            </a:fld>
            <a:endParaRPr lang="hu-HU" altLang="hu-HU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87F89F-2E55-481A-B934-4B2F50E1B315}" type="slidenum">
              <a:rPr lang="hu-HU" altLang="hu-HU"/>
              <a:pPr/>
              <a:t>2</a:t>
            </a:fld>
            <a:endParaRPr lang="hu-HU" altLang="hu-HU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8075" y="812800"/>
            <a:ext cx="532923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40DE53-75C6-41AB-BEF0-B2985EAAE06D}" type="slidenum">
              <a:rPr lang="hu-HU" altLang="hu-HU"/>
              <a:pPr/>
              <a:t>3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EE7725-E389-473E-B0D6-CBF026695743}" type="slidenum">
              <a:rPr lang="hu-HU" altLang="hu-HU"/>
              <a:pPr/>
              <a:t>4</a:t>
            </a:fld>
            <a:endParaRPr lang="hu-HU" altLang="hu-HU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20360B-FB13-45CE-919D-517AFB1C87E9}" type="slidenum">
              <a:rPr lang="hu-HU" altLang="hu-HU"/>
              <a:pPr/>
              <a:t>5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05425" cy="3978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DFBBE7-062F-40AF-8B17-2158A14F9BF5}" type="slidenum">
              <a:rPr lang="hu-HU" altLang="hu-HU"/>
              <a:pPr/>
              <a:t>6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DFBBE7-062F-40AF-8B17-2158A14F9BF5}" type="slidenum">
              <a:rPr lang="hu-HU" altLang="hu-HU"/>
              <a:pPr/>
              <a:t>7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30759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C615ED-E029-485D-82D4-DAEBE3C98E00}" type="slidenum">
              <a:rPr lang="hu-HU" altLang="hu-HU"/>
              <a:pPr/>
              <a:t>8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11FDC1-121F-4FD9-956F-3F29965D44BA}" type="slidenum">
              <a:rPr lang="hu-HU" altLang="hu-HU"/>
              <a:pPr/>
              <a:t>9</a:t>
            </a:fld>
            <a:endParaRPr lang="hu-HU" altLang="hu-HU"/>
          </a:p>
        </p:txBody>
      </p:sp>
      <p:sp>
        <p:nvSpPr>
          <p:cNvPr id="23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3FA7C12-B0DF-42D6-B2C6-493C45533127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20376461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7877FF9-A4BA-4DC8-AEB3-A2C18FC0D673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03946690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7283450" y="287338"/>
            <a:ext cx="2259013" cy="6438900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503238" y="287338"/>
            <a:ext cx="6627812" cy="64389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6989F18-3F69-44CA-8CC8-5F8F24F7423E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0760508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3238" y="287338"/>
            <a:ext cx="9039225" cy="12446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16162" cy="488950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63888" cy="488950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16162" cy="488950"/>
          </a:xfrm>
        </p:spPr>
        <p:txBody>
          <a:bodyPr/>
          <a:lstStyle>
            <a:lvl1pPr>
              <a:defRPr/>
            </a:lvl1pPr>
          </a:lstStyle>
          <a:p>
            <a:fld id="{46C3157E-2D25-46EF-8ABD-BF9B1BAB48C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114505924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DF8FB71-7295-4DF0-B9C4-9F94F4C4D4DB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033297677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D5F4061-D6D9-46EE-B019-9252632D330D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40405917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3412" cy="49577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099050" y="1768475"/>
            <a:ext cx="4443413" cy="49577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B408CDD-ECB6-40B0-9EDC-F9FAA55430B4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96132501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8" name="Élőláb helye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888AD81-B64E-4ACF-984E-689B071EAE7C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7169516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695312D-A9ED-4ECD-A333-FDD09BF30B7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57139749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3" name="Élőláb helye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CCEA6E5-441F-412A-90D7-6EC9F9E584EF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9311602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DDED068-7D50-4ED6-A33B-84672E099F97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6217277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3CDB5E6-DFCD-4101-8045-A83D6A84024F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17892228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87338"/>
            <a:ext cx="9039225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Címszöveg formátumának szerkesztése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39225" cy="49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Vázlatszöveg formátumának szerkesztése</a:t>
            </a:r>
          </a:p>
          <a:p>
            <a:pPr lvl="1"/>
            <a:r>
              <a:rPr lang="en-GB" altLang="hu-HU"/>
              <a:t>Második vázlatszint</a:t>
            </a:r>
          </a:p>
          <a:p>
            <a:pPr lvl="2"/>
            <a:r>
              <a:rPr lang="en-GB" altLang="hu-HU"/>
              <a:t>Harmadik vázlatszint</a:t>
            </a:r>
          </a:p>
          <a:p>
            <a:pPr lvl="3"/>
            <a:r>
              <a:rPr lang="en-GB" altLang="hu-HU"/>
              <a:t>Negyedik vázlatszint</a:t>
            </a:r>
          </a:p>
          <a:p>
            <a:pPr lvl="4"/>
            <a:r>
              <a:rPr lang="en-GB" altLang="hu-HU"/>
              <a:t>Ötödik vázlatszint</a:t>
            </a:r>
          </a:p>
          <a:p>
            <a:pPr lvl="4"/>
            <a:r>
              <a:rPr lang="en-GB" altLang="hu-HU"/>
              <a:t>Hatodik vázlatszint</a:t>
            </a:r>
          </a:p>
          <a:p>
            <a:pPr lvl="4"/>
            <a:r>
              <a:rPr lang="en-GB" altLang="hu-HU"/>
              <a:t>Hetedik vázlatszint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161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638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161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E74CF2A3-1DCC-4627-ABB1-3AB6654BC9B8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Orosz terjeszkedés Ázsiában – 9/13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21" y="2483693"/>
            <a:ext cx="8780581" cy="5075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648949" cy="1835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Expanzió Ázsiában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Kazany elfoglalása (1552) + a kozákok az oroszokhoz álltak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e</a:t>
            </a:r>
            <a:r>
              <a:rPr lang="hu-HU" altLang="hu-HU" sz="2400" dirty="0">
                <a:latin typeface="Cambria" panose="02040503050406030204" pitchFamily="18" charset="0"/>
              </a:rPr>
              <a:t>ljutottak a Csendes-óceánig a XVII. század végére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jelképes birtokbavétel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 é</a:t>
            </a:r>
            <a:r>
              <a:rPr lang="hu-HU" altLang="hu-HU" sz="2400" dirty="0">
                <a:latin typeface="Cambria" panose="02040503050406030204" pitchFamily="18" charset="0"/>
              </a:rPr>
              <a:t>szakon: sztyeppvidék határa; délen: nomádok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b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Kína – 10/13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7" t="1415" b="3700"/>
          <a:stretch/>
        </p:blipFill>
        <p:spPr bwMode="auto">
          <a:xfrm>
            <a:off x="1980004" y="2700252"/>
            <a:ext cx="6120615" cy="485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370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648949" cy="2052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000" b="1" dirty="0">
                <a:latin typeface="Cambria" panose="02040503050406030204" pitchFamily="18" charset="0"/>
              </a:rPr>
              <a:t>Dinasztiák</a:t>
            </a:r>
            <a:br>
              <a:rPr lang="hu-HU" altLang="hu-HU" sz="2000" b="1" dirty="0">
                <a:latin typeface="Cambria" panose="02040503050406030204" pitchFamily="18" charset="0"/>
              </a:rPr>
            </a:br>
            <a:r>
              <a:rPr lang="hu-HU" altLang="hu-HU" sz="2000" b="1" dirty="0">
                <a:latin typeface="Cambria" panose="02040503050406030204" pitchFamily="18" charset="0"/>
              </a:rPr>
              <a:t>	</a:t>
            </a:r>
            <a:r>
              <a:rPr lang="hu-HU" altLang="hu-HU" sz="20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000" dirty="0" err="1">
                <a:latin typeface="Cambria" panose="02040503050406030204" pitchFamily="18" charset="0"/>
              </a:rPr>
              <a:t>Han</a:t>
            </a:r>
            <a:r>
              <a:rPr lang="hu-HU" altLang="hu-HU" sz="2000" dirty="0">
                <a:latin typeface="Cambria" panose="02040503050406030204" pitchFamily="18" charset="0"/>
              </a:rPr>
              <a:t>-kor (Kr. e. III. sz.–Kr. u. III. sz.) után szétesik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</a:t>
            </a:r>
            <a:r>
              <a:rPr lang="hu-HU" altLang="hu-HU" sz="20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000" b="1" dirty="0" err="1">
                <a:latin typeface="Cambria" panose="02040503050406030204" pitchFamily="18" charset="0"/>
              </a:rPr>
              <a:t>Szuj</a:t>
            </a:r>
            <a:r>
              <a:rPr lang="hu-HU" altLang="hu-HU" sz="2000" b="1" dirty="0">
                <a:latin typeface="Cambria" panose="02040503050406030204" pitchFamily="18" charset="0"/>
              </a:rPr>
              <a:t>-dinasztia</a:t>
            </a:r>
            <a:r>
              <a:rPr lang="hu-HU" altLang="hu-HU" sz="2000" dirty="0">
                <a:latin typeface="Cambria" panose="02040503050406030204" pitchFamily="18" charset="0"/>
              </a:rPr>
              <a:t> (VI. század): egység megteremtése (</a:t>
            </a:r>
            <a:r>
              <a:rPr lang="hu-HU" altLang="hu-HU" sz="2000" dirty="0" err="1">
                <a:latin typeface="Cambria" panose="02040503050406030204" pitchFamily="18" charset="0"/>
              </a:rPr>
              <a:t>Szuj</a:t>
            </a:r>
            <a:r>
              <a:rPr lang="hu-HU" altLang="hu-HU" sz="2000" dirty="0">
                <a:latin typeface="Cambria" panose="02040503050406030204" pitchFamily="18" charset="0"/>
              </a:rPr>
              <a:t> </a:t>
            </a:r>
            <a:r>
              <a:rPr lang="hu-HU" altLang="hu-HU" sz="2000" dirty="0" err="1">
                <a:latin typeface="Cambria" panose="02040503050406030204" pitchFamily="18" charset="0"/>
              </a:rPr>
              <a:t>Ven</a:t>
            </a:r>
            <a:r>
              <a:rPr lang="hu-HU" altLang="hu-HU" sz="2000" dirty="0">
                <a:latin typeface="Cambria" panose="02040503050406030204" pitchFamily="18" charset="0"/>
              </a:rPr>
              <a:t>-ti)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	- </a:t>
            </a:r>
            <a:r>
              <a:rPr lang="hu-HU" altLang="hu-HU" sz="2000" b="1" dirty="0">
                <a:latin typeface="Cambria" panose="02040503050406030204" pitchFamily="18" charset="0"/>
              </a:rPr>
              <a:t>Nagy-csatorna</a:t>
            </a:r>
            <a:r>
              <a:rPr lang="hu-HU" altLang="hu-HU" sz="2000" dirty="0">
                <a:latin typeface="Cambria" panose="02040503050406030204" pitchFamily="18" charset="0"/>
              </a:rPr>
              <a:t> megépítése a Sárga- és a Kék-folyó közt 									=&gt; gabona szállítás; gazdasági egység + felkelés miatta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</a:t>
            </a:r>
            <a:r>
              <a:rPr lang="hu-HU" altLang="hu-HU" sz="20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000" dirty="0">
                <a:latin typeface="Cambria" panose="02040503050406030204" pitchFamily="18" charset="0"/>
              </a:rPr>
              <a:t>Tang-dinasztia (VII–IX. sz.): földosztás, egység, virágzás 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	- nyitás, tengeri kereskedelem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7514"/>
            <a:ext cx="6737304" cy="425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70"/>
          <a:stretch>
            <a:fillRect/>
          </a:stretch>
        </p:blipFill>
        <p:spPr bwMode="auto">
          <a:xfrm>
            <a:off x="6737304" y="2156496"/>
            <a:ext cx="3343321" cy="579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477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0" r="11442"/>
          <a:stretch/>
        </p:blipFill>
        <p:spPr bwMode="auto">
          <a:xfrm>
            <a:off x="6737304" y="1095957"/>
            <a:ext cx="2275030" cy="237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648949" cy="262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000" b="1" dirty="0" err="1">
                <a:latin typeface="Cambria" panose="02040503050406030204" pitchFamily="18" charset="0"/>
              </a:rPr>
              <a:t>Szung</a:t>
            </a:r>
            <a:r>
              <a:rPr lang="hu-HU" altLang="hu-HU" sz="2000" b="1" dirty="0">
                <a:latin typeface="Cambria" panose="02040503050406030204" pitchFamily="18" charset="0"/>
              </a:rPr>
              <a:t>-kor (X–XIII. sz.): </a:t>
            </a:r>
            <a:r>
              <a:rPr lang="hu-HU" altLang="hu-HU" sz="2000" dirty="0">
                <a:latin typeface="Cambria" panose="02040503050406030204" pitchFamily="18" charset="0"/>
              </a:rPr>
              <a:t>virágzás, mezőgazdaság, kereskedelem (papírpénz), 	népességnövekedés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000" dirty="0">
                <a:latin typeface="Cambria" panose="02040503050406030204" pitchFamily="18" charset="0"/>
              </a:rPr>
              <a:t>XIII. sz.: </a:t>
            </a:r>
            <a:r>
              <a:rPr lang="hu-HU" altLang="hu-HU" sz="2000" b="1" dirty="0">
                <a:latin typeface="Cambria" panose="02040503050406030204" pitchFamily="18" charset="0"/>
              </a:rPr>
              <a:t>mongol hódítás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</a:t>
            </a:r>
            <a:r>
              <a:rPr lang="hu-HU" altLang="hu-HU" sz="20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000" b="1" dirty="0" err="1">
                <a:latin typeface="Cambria" panose="02040503050406030204" pitchFamily="18" charset="0"/>
              </a:rPr>
              <a:t>Kubiláj</a:t>
            </a:r>
            <a:r>
              <a:rPr lang="hu-HU" altLang="hu-HU" sz="2000" b="1" dirty="0">
                <a:latin typeface="Cambria" panose="02040503050406030204" pitchFamily="18" charset="0"/>
              </a:rPr>
              <a:t> kán: Kína egyesítése, császári cím (1279)</a:t>
            </a:r>
            <a:r>
              <a:rPr lang="hu-HU" altLang="hu-HU" sz="2000" dirty="0">
                <a:latin typeface="Cambria" panose="02040503050406030204" pitchFamily="18" charset="0"/>
              </a:rPr>
              <a:t> 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000" dirty="0">
                <a:latin typeface="Cambria" panose="02040503050406030204" pitchFamily="18" charset="0"/>
              </a:rPr>
              <a:t>Jüan-dinasztia (XIV. sz.-</a:t>
            </a:r>
            <a:r>
              <a:rPr lang="hu-HU" altLang="hu-HU" sz="2000" dirty="0" err="1">
                <a:latin typeface="Cambria" panose="02040503050406030204" pitchFamily="18" charset="0"/>
              </a:rPr>
              <a:t>ig</a:t>
            </a:r>
            <a:r>
              <a:rPr lang="hu-HU" altLang="hu-HU" sz="2000" dirty="0">
                <a:latin typeface="Cambria" panose="02040503050406030204" pitchFamily="18" charset="0"/>
              </a:rPr>
              <a:t>)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000" b="1" dirty="0" err="1">
                <a:latin typeface="Cambria" panose="02040503050406030204" pitchFamily="18" charset="0"/>
              </a:rPr>
              <a:t>Ming</a:t>
            </a:r>
            <a:r>
              <a:rPr lang="hu-HU" altLang="hu-HU" sz="2000" b="1" dirty="0">
                <a:latin typeface="Cambria" panose="02040503050406030204" pitchFamily="18" charset="0"/>
              </a:rPr>
              <a:t>-kor </a:t>
            </a:r>
            <a:r>
              <a:rPr lang="hu-HU" altLang="hu-HU" sz="2000" dirty="0">
                <a:latin typeface="Cambria" panose="02040503050406030204" pitchFamily="18" charset="0"/>
              </a:rPr>
              <a:t>(XIV–XVII. sz.): külkereskedelem nyitása 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</a:t>
            </a:r>
            <a:r>
              <a:rPr lang="hu-HU" altLang="hu-HU" sz="20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000" b="1" dirty="0">
                <a:latin typeface="Cambria" panose="02040503050406030204" pitchFamily="18" charset="0"/>
              </a:rPr>
              <a:t>Cseng </a:t>
            </a:r>
            <a:r>
              <a:rPr lang="hu-HU" altLang="hu-HU" sz="2000" b="1" dirty="0" err="1">
                <a:latin typeface="Cambria" panose="02040503050406030204" pitchFamily="18" charset="0"/>
              </a:rPr>
              <a:t>Ho</a:t>
            </a:r>
            <a:r>
              <a:rPr lang="hu-HU" altLang="hu-HU" sz="2000" b="1" dirty="0">
                <a:latin typeface="Cambria" panose="02040503050406030204" pitchFamily="18" charset="0"/>
              </a:rPr>
              <a:t> </a:t>
            </a:r>
            <a:r>
              <a:rPr lang="hu-HU" altLang="hu-HU" sz="2000" dirty="0">
                <a:latin typeface="Cambria" panose="02040503050406030204" pitchFamily="18" charset="0"/>
              </a:rPr>
              <a:t>admirális, XV. század: Indonézia, India, 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	Kelet-Afrika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	=&gt; hirtelen vége szakadt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000" b="1" dirty="0">
              <a:latin typeface="Cambria" panose="02040503050406030204" pitchFamily="18" charset="0"/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Kína – 11/13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8"/>
          <a:stretch/>
        </p:blipFill>
        <p:spPr bwMode="auto">
          <a:xfrm>
            <a:off x="2095042" y="2411340"/>
            <a:ext cx="5890539" cy="514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India – 12/13</a:t>
            </a: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648949" cy="176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000" dirty="0">
                <a:latin typeface="Cambria" panose="02040503050406030204" pitchFamily="18" charset="0"/>
              </a:rPr>
              <a:t>Sokszínű etnikai és vallási tekintetben is 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- több állam létezett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- XIII. századtól erősödő muszlim befolyás (Delhi Szultanátus, 1206)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000" dirty="0">
                <a:latin typeface="Cambria" panose="02040503050406030204" pitchFamily="18" charset="0"/>
              </a:rPr>
              <a:t>Európai felfedezők a XVI. sz. elején érték el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- a </a:t>
            </a:r>
            <a:r>
              <a:rPr lang="hu-HU" altLang="hu-HU" sz="2000" b="1" dirty="0">
                <a:latin typeface="Cambria" panose="02040503050406030204" pitchFamily="18" charset="0"/>
              </a:rPr>
              <a:t>portugálok</a:t>
            </a:r>
            <a:r>
              <a:rPr lang="hu-HU" altLang="hu-HU" sz="2000" dirty="0">
                <a:latin typeface="Cambria" panose="02040503050406030204" pitchFamily="18" charset="0"/>
              </a:rPr>
              <a:t> városokat alapítottak: pl. </a:t>
            </a:r>
            <a:r>
              <a:rPr lang="hu-HU" altLang="hu-HU" sz="2000" dirty="0" err="1">
                <a:latin typeface="Cambria" panose="02040503050406030204" pitchFamily="18" charset="0"/>
              </a:rPr>
              <a:t>Goa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	=&gt; gyarmatosítani nem tudtak</a:t>
            </a:r>
            <a:endParaRPr lang="hu-HU" altLang="hu-HU" sz="2000" b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India – 13/13</a:t>
            </a: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648949" cy="262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000" dirty="0">
                <a:latin typeface="Cambria" panose="02040503050406030204" pitchFamily="18" charset="0"/>
              </a:rPr>
              <a:t>Muszlim </a:t>
            </a:r>
            <a:r>
              <a:rPr lang="hu-HU" altLang="hu-HU" sz="2000" b="1" dirty="0">
                <a:latin typeface="Cambria" panose="02040503050406030204" pitchFamily="18" charset="0"/>
              </a:rPr>
              <a:t>Mogul Birodalom </a:t>
            </a:r>
            <a:r>
              <a:rPr lang="hu-HU" altLang="hu-HU" sz="2000" dirty="0">
                <a:latin typeface="Cambria" panose="02040503050406030204" pitchFamily="18" charset="0"/>
              </a:rPr>
              <a:t>megalapítása (1526) – lassú hanyatlás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000" b="1" dirty="0">
                <a:latin typeface="Cambria" panose="02040503050406030204" pitchFamily="18" charset="0"/>
              </a:rPr>
              <a:t>Angolok, hollandok, franciák</a:t>
            </a:r>
            <a:r>
              <a:rPr lang="hu-HU" altLang="hu-HU" sz="2000" dirty="0">
                <a:latin typeface="Cambria" panose="02040503050406030204" pitchFamily="18" charset="0"/>
              </a:rPr>
              <a:t> 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</a:t>
            </a:r>
            <a:r>
              <a:rPr lang="hu-HU" altLang="hu-HU" sz="20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000" b="1" dirty="0">
                <a:latin typeface="Cambria" panose="02040503050406030204" pitchFamily="18" charset="0"/>
              </a:rPr>
              <a:t>kereskedelmi társaságok</a:t>
            </a:r>
            <a:r>
              <a:rPr lang="hu-HU" altLang="hu-HU" sz="2000" dirty="0">
                <a:latin typeface="Cambria" panose="02040503050406030204" pitchFamily="18" charset="0"/>
              </a:rPr>
              <a:t> létrehozása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</a:t>
            </a:r>
            <a:r>
              <a:rPr lang="hu-HU" altLang="hu-HU" sz="20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000" dirty="0">
                <a:latin typeface="Cambria" panose="02040503050406030204" pitchFamily="18" charset="0"/>
              </a:rPr>
              <a:t>XVII. sz.: portugálok térvesztése (Ceylon a hollandoké lett)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</a:t>
            </a:r>
            <a:r>
              <a:rPr lang="hu-HU" altLang="hu-HU" sz="2000" dirty="0">
                <a:latin typeface="Cambria" panose="02040503050406030204" pitchFamily="18" charset="0"/>
                <a:sym typeface="Wingdings" panose="05000000000000000000" pitchFamily="2" charset="2"/>
              </a:rPr>
              <a:t> m</a:t>
            </a:r>
            <a:r>
              <a:rPr lang="hu-HU" altLang="hu-HU" sz="2000" dirty="0">
                <a:latin typeface="Cambria" panose="02040503050406030204" pitchFamily="18" charset="0"/>
              </a:rPr>
              <a:t>indkét félnek kedvezett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	- fűszer, gyémánt nemesfémért cserébe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	- az európaiak eladták a gyarmati árut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</a:t>
            </a:r>
            <a:r>
              <a:rPr lang="hu-HU" altLang="hu-HU" sz="20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000" dirty="0">
                <a:latin typeface="Cambria" panose="02040503050406030204" pitchFamily="18" charset="0"/>
              </a:rPr>
              <a:t>Kínával ellentétben itt megvetetté k a lábukat az európaiak</a:t>
            </a:r>
            <a:br>
              <a:rPr lang="hu-HU" altLang="hu-HU" sz="2000" dirty="0">
                <a:latin typeface="Cambria" panose="02040503050406030204" pitchFamily="18" charset="0"/>
              </a:rPr>
            </a:br>
            <a:r>
              <a:rPr lang="hu-HU" altLang="hu-HU" sz="2000" dirty="0">
                <a:latin typeface="Cambria" panose="02040503050406030204" pitchFamily="18" charset="0"/>
              </a:rPr>
              <a:t>	</a:t>
            </a:r>
            <a:r>
              <a:rPr lang="hu-HU" altLang="hu-HU" sz="2000" dirty="0">
                <a:latin typeface="Cambria" panose="02040503050406030204" pitchFamily="18" charset="0"/>
                <a:sym typeface="Wingdings" panose="05000000000000000000" pitchFamily="2" charset="2"/>
              </a:rPr>
              <a:t> g</a:t>
            </a:r>
            <a:r>
              <a:rPr lang="hu-HU" altLang="hu-HU" sz="2000" dirty="0">
                <a:latin typeface="Cambria" panose="02040503050406030204" pitchFamily="18" charset="0"/>
              </a:rPr>
              <a:t>azdaságilag nem tudták maguk alá gyűrni a szubkontinenst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000" dirty="0">
              <a:latin typeface="Cambria" panose="02040503050406030204" pitchFamily="18" charset="0"/>
            </a:endParaRP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000" b="1" dirty="0">
              <a:latin typeface="Cambria" panose="020405030504060302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8"/>
          <a:stretch/>
        </p:blipFill>
        <p:spPr bwMode="auto">
          <a:xfrm>
            <a:off x="2592163" y="3266461"/>
            <a:ext cx="4896297" cy="427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6177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0"/>
            <a:ext cx="9472612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0"/>
            <a:ext cx="9472612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"/>
          <a:stretch>
            <a:fillRect/>
          </a:stretch>
        </p:blipFill>
        <p:spPr bwMode="auto">
          <a:xfrm>
            <a:off x="0" y="827509"/>
            <a:ext cx="10102379" cy="649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99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Oszmán Birodalom fénykora – 2/13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6" y="2411685"/>
            <a:ext cx="8045826" cy="514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176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XVI. század eleje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hu-HU" altLang="hu-HU" sz="2400" dirty="0">
                <a:latin typeface="Cambria" panose="02040503050406030204" pitchFamily="18" charset="0"/>
              </a:rPr>
              <a:t>Mezopotámia, Szíria, Egyiptom = </a:t>
            </a:r>
            <a:r>
              <a:rPr lang="hu-HU" altLang="hu-HU" sz="2400" b="1" dirty="0">
                <a:latin typeface="Cambria" panose="02040503050406030204" pitchFamily="18" charset="0"/>
              </a:rPr>
              <a:t>Levante + földterület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I. Szelim (1512–1520)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perzsák legyőzése (</a:t>
            </a:r>
            <a:r>
              <a:rPr lang="hu-HU" altLang="hu-HU" sz="2400" dirty="0" err="1">
                <a:latin typeface="Cambria" panose="02040503050406030204" pitchFamily="18" charset="0"/>
              </a:rPr>
              <a:t>Csaldirán</a:t>
            </a:r>
            <a:r>
              <a:rPr lang="hu-HU" altLang="hu-HU" sz="2400" dirty="0">
                <a:latin typeface="Cambria" panose="02040503050406030204" pitchFamily="18" charset="0"/>
              </a:rPr>
              <a:t>, 1514)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déli hódítások: </a:t>
            </a:r>
            <a:r>
              <a:rPr lang="hu-HU" altLang="hu-HU" sz="2400" b="1" dirty="0">
                <a:latin typeface="Cambria" panose="02040503050406030204" pitchFamily="18" charset="0"/>
              </a:rPr>
              <a:t>Mekka</a:t>
            </a:r>
            <a:r>
              <a:rPr lang="hu-HU" altLang="hu-HU" sz="2400" dirty="0">
                <a:latin typeface="Cambria" panose="02040503050406030204" pitchFamily="18" charset="0"/>
              </a:rPr>
              <a:t> (kalifa cím) és </a:t>
            </a:r>
            <a:r>
              <a:rPr lang="hu-HU" altLang="hu-HU" sz="2400" b="1" dirty="0">
                <a:latin typeface="Cambria" panose="02040503050406030204" pitchFamily="18" charset="0"/>
              </a:rPr>
              <a:t>Medina</a:t>
            </a:r>
            <a:r>
              <a:rPr lang="hu-HU" altLang="hu-HU" sz="2400" dirty="0">
                <a:latin typeface="Cambria" panose="02040503050406030204" pitchFamily="18" charset="0"/>
              </a:rPr>
              <a:t> + </a:t>
            </a:r>
            <a:r>
              <a:rPr lang="hu-HU" altLang="hu-HU" sz="2400" b="1" dirty="0">
                <a:latin typeface="Cambria" panose="02040503050406030204" pitchFamily="18" charset="0"/>
              </a:rPr>
              <a:t>Indiai-óceán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0" y="635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Oszmán Birodalom fénykora – 3/13</a:t>
            </a: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576941" cy="176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I. (Törvényhozó) Szulejmán (1520–1566)</a:t>
            </a:r>
            <a:r>
              <a:rPr lang="hu-HU" altLang="hu-HU" sz="2400" dirty="0">
                <a:latin typeface="Cambria" panose="02040503050406030204" pitchFamily="18" charset="0"/>
              </a:rPr>
              <a:t> uralkodása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a birodalom fénykora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a Magyar Királyság középső részének elfoglalása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Nándorfehérvár, 1521; Mohács, 1526; Buda, 1541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perzsák elleni harc keleten</a:t>
            </a:r>
            <a:endParaRPr lang="hu-HU" altLang="hu-HU" sz="2400" b="1" dirty="0">
              <a:latin typeface="Cambria" panose="02040503050406030204" pitchFamily="18" charset="0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B30BA05-741F-4992-96B7-46B5B70CA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6" y="2411685"/>
            <a:ext cx="8045826" cy="514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657225"/>
            <a:ext cx="4186238" cy="418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3384550"/>
            <a:ext cx="5880100" cy="415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4176713" y="657225"/>
            <a:ext cx="5688012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hu-HU" altLang="hu-HU" b="1">
                <a:latin typeface="Cambria" panose="02040503050406030204" pitchFamily="18" charset="0"/>
              </a:rPr>
              <a:t>A csaldiráni ütközet (1514) egy török miniatúrán</a:t>
            </a:r>
            <a:br>
              <a:rPr lang="hu-HU" altLang="hu-HU" b="1">
                <a:latin typeface="Cambria" panose="02040503050406030204" pitchFamily="18" charset="0"/>
              </a:rPr>
            </a:br>
            <a:r>
              <a:rPr lang="hu-HU" altLang="hu-HU" b="1">
                <a:latin typeface="Cambria" panose="02040503050406030204" pitchFamily="18" charset="0"/>
              </a:rPr>
              <a:t>A török szultán serege jobbra, míg muszlim ellenfelei balra láthatóak.</a:t>
            </a:r>
          </a:p>
          <a:p>
            <a:r>
              <a:rPr lang="hu-HU" altLang="hu-HU" b="1">
                <a:latin typeface="Cambria" panose="02040503050406030204" pitchFamily="18" charset="0"/>
              </a:rPr>
              <a:t>A szultán seregében már tűzfegyverek is láthatóak.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0" y="5916613"/>
            <a:ext cx="4176713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r>
              <a:rPr lang="hu-HU" altLang="hu-HU" b="1">
                <a:latin typeface="Cambria" panose="02040503050406030204" pitchFamily="18" charset="0"/>
              </a:rPr>
              <a:t>A mohácsi ütközet (1526) egy török miniatúrán</a:t>
            </a:r>
            <a:br>
              <a:rPr lang="hu-HU" altLang="hu-HU" b="1">
                <a:latin typeface="Cambria" panose="02040503050406030204" pitchFamily="18" charset="0"/>
              </a:rPr>
            </a:br>
            <a:r>
              <a:rPr lang="hu-HU" altLang="hu-HU" b="1">
                <a:latin typeface="Cambria" panose="02040503050406030204" pitchFamily="18" charset="0"/>
              </a:rPr>
              <a:t>A török szultán jobbra, míg II. Lajos magyar király serege balra</a:t>
            </a:r>
          </a:p>
          <a:p>
            <a:pPr algn="r"/>
            <a:r>
              <a:rPr lang="hu-HU" altLang="hu-HU" b="1">
                <a:latin typeface="Cambria" panose="02040503050406030204" pitchFamily="18" charset="0"/>
              </a:rPr>
              <a:t>A szultáni ágyúk döntő szerephez jutottak ebben a csatában is.</a:t>
            </a: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0" y="635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Oszmán Birodalom fénykora – 4/13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Válság és megoldási kísérletek – 5/13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576941" cy="176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Hanyatlott a levantei kereskedelem + leálltak a hódítások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Átalakult az Európával folytatott kereskedelem: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nyugatról késztermékek érkeztek + nyersanyagot szállítottak oda 		</a:t>
            </a:r>
            <a:r>
              <a:rPr lang="hu-HU" altLang="hu-HU" sz="2400" b="1" dirty="0">
                <a:latin typeface="Cambria" panose="02040503050406030204" pitchFamily="18" charset="0"/>
              </a:rPr>
              <a:t>= kiáramlott a nemesfém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k</a:t>
            </a:r>
            <a:r>
              <a:rPr lang="hu-HU" altLang="hu-HU" sz="2400" b="1" dirty="0">
                <a:latin typeface="Cambria" panose="02040503050406030204" pitchFamily="18" charset="0"/>
              </a:rPr>
              <a:t>ereskedelmi kedvezmények</a:t>
            </a:r>
            <a:r>
              <a:rPr lang="hu-HU" altLang="hu-HU" sz="2400" dirty="0">
                <a:latin typeface="Cambria" panose="02040503050406030204" pitchFamily="18" charset="0"/>
              </a:rPr>
              <a:t> (lemaradás)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6" y="2411685"/>
            <a:ext cx="8045826" cy="514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Válság és megoldási kísérletek – 6/13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576941" cy="176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Külpolitika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d</a:t>
            </a:r>
            <a:r>
              <a:rPr lang="hu-HU" altLang="hu-HU" sz="2400" dirty="0">
                <a:latin typeface="Cambria" panose="02040503050406030204" pitchFamily="18" charset="0"/>
              </a:rPr>
              <a:t>rinápolyi béke a Habsburgokkal, 1568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Lepanto, 1571 (tengeri vereség)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a </a:t>
            </a:r>
            <a:r>
              <a:rPr lang="hu-HU" altLang="hu-HU" sz="2400" b="1" dirty="0">
                <a:latin typeface="Cambria" panose="02040503050406030204" pitchFamily="18" charset="0"/>
              </a:rPr>
              <a:t>hadsereg válságba került</a:t>
            </a:r>
            <a:r>
              <a:rPr lang="hu-HU" altLang="hu-HU" sz="2400" dirty="0"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elmaradó zsoldfizetés, lazuló fegyelem, korrupció stb.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b="1" dirty="0">
              <a:latin typeface="Cambria" panose="020405030504060302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6" y="2411685"/>
            <a:ext cx="8045826" cy="514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65235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35" y="3500437"/>
            <a:ext cx="7841356" cy="4036993"/>
          </a:xfrm>
          <a:prstGeom prst="rect">
            <a:avLst/>
          </a:prstGeom>
          <a:noFill/>
          <a:ln w="635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Válság és megoldási kísérletek – 7/13</a:t>
            </a:r>
          </a:p>
        </p:txBody>
      </p:sp>
      <p:sp>
        <p:nvSpPr>
          <p:cNvPr id="11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648949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birodalom a XVII. században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 err="1">
                <a:latin typeface="Cambria" panose="02040503050406030204" pitchFamily="18" charset="0"/>
              </a:rPr>
              <a:t>Köprülü</a:t>
            </a:r>
            <a:r>
              <a:rPr lang="hu-HU" altLang="hu-HU" sz="2400" b="1" dirty="0">
                <a:latin typeface="Cambria" panose="02040503050406030204" pitchFamily="18" charset="0"/>
              </a:rPr>
              <a:t> Mehmed</a:t>
            </a:r>
            <a:r>
              <a:rPr lang="hu-HU" altLang="hu-HU" sz="2400" dirty="0">
                <a:latin typeface="Cambria" panose="02040503050406030204" pitchFamily="18" charset="0"/>
              </a:rPr>
              <a:t> nagyvezír átmenetileg kezelte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kegyetlen fellépés, szolgálati birtokrendszer helyreállítása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a gazdasági keretek + a despotizmus nem segítette a fejlődést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ő</a:t>
            </a:r>
            <a:r>
              <a:rPr lang="hu-HU" altLang="hu-HU" sz="2400" dirty="0">
                <a:latin typeface="Cambria" panose="02040503050406030204" pitchFamily="18" charset="0"/>
              </a:rPr>
              <a:t> és fia, Ahmed elért katonai sikereket is, DE!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az 1683–1697 közti háborúban </a:t>
            </a:r>
            <a:r>
              <a:rPr lang="hu-HU" altLang="hu-HU" sz="2400" b="1" dirty="0">
                <a:latin typeface="Cambria" panose="02040503050406030204" pitchFamily="18" charset="0"/>
              </a:rPr>
              <a:t>elveszett Magyarország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	+ Orosz Birodalom is terjeszkedett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az OB </a:t>
            </a:r>
            <a:r>
              <a:rPr lang="hu-HU" altLang="hu-HU" sz="2400" b="1" dirty="0">
                <a:latin typeface="Cambria" panose="02040503050406030204" pitchFamily="18" charset="0"/>
              </a:rPr>
              <a:t>nagyhatalmi helyzete megrendült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b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01" y="685080"/>
            <a:ext cx="7854670" cy="687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8719971" y="3803971"/>
            <a:ext cx="1360653" cy="63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hu-HU" altLang="hu-HU" b="1" dirty="0">
                <a:latin typeface="Cambria" panose="02040503050406030204" pitchFamily="18" charset="0"/>
              </a:rPr>
              <a:t>Az Oszmán Birodalom</a:t>
            </a:r>
          </a:p>
        </p:txBody>
      </p:sp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Válság és megoldási kísérletek – 8/13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34502</TotalTime>
  <Words>757</Words>
  <Application>Microsoft Office PowerPoint</Application>
  <PresentationFormat>Egyéni</PresentationFormat>
  <Paragraphs>48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Cambria</vt:lpstr>
      <vt:lpstr>Times New Roman</vt:lpstr>
      <vt:lpstr>Wingdings</vt:lpstr>
      <vt:lpstr>Office-téma</vt:lpstr>
      <vt:lpstr>PowerPoint-bemutató</vt:lpstr>
      <vt:lpstr>PowerPoint-bemutató</vt:lpstr>
      <vt:lpstr>Az Oszmán Birodalom fénykora – 2/13</vt:lpstr>
      <vt:lpstr>PowerPoint-bemutató</vt:lpstr>
      <vt:lpstr>PowerPoint-bemutató</vt:lpstr>
      <vt:lpstr>Válság és megoldási kísérletek – 5/13</vt:lpstr>
      <vt:lpstr>Válság és megoldási kísérletek – 6/13</vt:lpstr>
      <vt:lpstr>Válság és megoldási kísérletek – 7/13</vt:lpstr>
      <vt:lpstr>Válság és megoldási kísérletek – 8/13</vt:lpstr>
      <vt:lpstr>Orosz terjeszkedés Ázsiában – 9/13</vt:lpstr>
      <vt:lpstr>Kína – 10/13</vt:lpstr>
      <vt:lpstr>Kína – 11/13</vt:lpstr>
      <vt:lpstr>India – 12/13</vt:lpstr>
      <vt:lpstr>India – 13/13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Fekete_Balint@sulid.hu</cp:lastModifiedBy>
  <cp:revision>15</cp:revision>
  <cp:lastPrinted>1601-01-01T00:00:00Z</cp:lastPrinted>
  <dcterms:created xsi:type="dcterms:W3CDTF">2011-10-24T07:01:07Z</dcterms:created>
  <dcterms:modified xsi:type="dcterms:W3CDTF">2020-10-30T16:20:41Z</dcterms:modified>
</cp:coreProperties>
</file>